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41" r:id="rId2"/>
    <p:sldId id="342" r:id="rId3"/>
    <p:sldId id="256" r:id="rId4"/>
    <p:sldId id="258" r:id="rId5"/>
    <p:sldId id="259" r:id="rId6"/>
    <p:sldId id="333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334" r:id="rId15"/>
    <p:sldId id="270" r:id="rId16"/>
    <p:sldId id="335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336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6" r:id="rId42"/>
    <p:sldId id="337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6" r:id="rId52"/>
    <p:sldId id="338" r:id="rId53"/>
    <p:sldId id="308" r:id="rId54"/>
    <p:sldId id="339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2" r:id="rId78"/>
    <p:sldId id="340" r:id="rId7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2679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8EF1-0A49-4B49-9AEF-BB921F389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factors affect the feed point impedance of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1A2E0A-57C3-401F-9A77-DF7888BCCC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Transmission line length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Antenna height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settings of an antenna tuner at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input power level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E9A04 ECLM Page (9 - 6)</a:t>
            </a:r>
          </a:p>
        </p:txBody>
      </p:sp>
    </p:spTree>
    <p:extLst>
      <p:ext uri="{BB962C8B-B14F-4D97-AF65-F5344CB8AC3E}">
        <p14:creationId xmlns:p14="http://schemas.microsoft.com/office/powerpoint/2010/main" val="744159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B63E2-3B7D-492A-8CE5-6400B3C65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included in the total resistance of an antenna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4479B-00EA-4992-94D4-63D650AABD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u="none" strike="noStrike" baseline="0" dirty="0">
                <a:latin typeface="Calibri" panose="020F0502020204030204" pitchFamily="34" charset="0"/>
              </a:rPr>
              <a:t>A. Radiation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resistance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plus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space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impedance</a:t>
            </a:r>
            <a:endParaRPr lang="fr-FR" b="0" i="0" u="none" strike="noStrike" baseline="0" dirty="0">
              <a:latin typeface="Calibri" panose="020F0502020204030204" pitchFamily="34" charset="0"/>
            </a:endParaRPr>
          </a:p>
          <a:p>
            <a:r>
              <a:rPr lang="fr-FR" b="0" i="0" u="none" strike="noStrike" baseline="0" dirty="0">
                <a:latin typeface="Calibri" panose="020F0502020204030204" pitchFamily="34" charset="0"/>
              </a:rPr>
              <a:t>B. Radiation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resistance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plus transmission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resistance</a:t>
            </a:r>
            <a:endParaRPr lang="fr-FR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Transmission-line resistance plus radiation resistance</a:t>
            </a:r>
          </a:p>
          <a:p>
            <a:r>
              <a:rPr lang="fr-FR" b="0" i="0" u="none" strike="noStrike" baseline="0" dirty="0">
                <a:latin typeface="Calibri" panose="020F0502020204030204" pitchFamily="34" charset="0"/>
              </a:rPr>
              <a:t>D. Radiation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resistance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plus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loss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resistance</a:t>
            </a:r>
            <a:endParaRPr lang="fr-FR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E9A05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1131314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A121F-51D3-45C7-8C2E-B77E1AE32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included in the total resistance of an antenna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38B4B3-4332-4188-90A3-3FE96C25AF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u="none" strike="noStrike" baseline="0" dirty="0">
                <a:latin typeface="Calibri" panose="020F0502020204030204" pitchFamily="34" charset="0"/>
              </a:rPr>
              <a:t>A. Radiation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resistance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plus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space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impedance</a:t>
            </a:r>
            <a:endParaRPr lang="fr-FR" b="0" i="0" u="none" strike="noStrike" baseline="0" dirty="0">
              <a:latin typeface="Calibri" panose="020F0502020204030204" pitchFamily="34" charset="0"/>
            </a:endParaRPr>
          </a:p>
          <a:p>
            <a:r>
              <a:rPr lang="fr-FR" b="0" i="0" u="none" strike="noStrike" baseline="0" dirty="0">
                <a:latin typeface="Calibri" panose="020F0502020204030204" pitchFamily="34" charset="0"/>
              </a:rPr>
              <a:t>B. Radiation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resistance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plus transmission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resistance</a:t>
            </a:r>
            <a:endParaRPr lang="fr-FR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Transmission-line resistance plus radiation resistance</a:t>
            </a:r>
          </a:p>
          <a:p>
            <a:r>
              <a:rPr lang="fr-FR" b="0" i="0" u="none" strike="noStrike" baseline="0" dirty="0">
                <a:latin typeface="Calibri" panose="020F0502020204030204" pitchFamily="34" charset="0"/>
              </a:rPr>
              <a:t>D. Radiation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resistance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plus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loss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resistance</a:t>
            </a:r>
            <a:endParaRPr lang="fr-FR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E9A05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1675928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EC26C-040B-4DC6-9FF9-3BA616B14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radiated power relative to a dipole of a repeater station with 200 watts transmitter power output, 4 dB feed line loss, 3.2 dB duplexer loss, 0.8 dB circulator loss, and 10 dBd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00A883-64F1-4E55-9EC9-623ECC11E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937463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317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2000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126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300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E9A06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514120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EC26C-040B-4DC6-9FF9-3BA616B14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radiated power relative to a dipole of a repeater station with 200 watts transmitter power output, 4 dB feed line loss, 3.2 dB duplexer loss, 0.8 dB circulator loss, and 10 dBd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00A883-64F1-4E55-9EC9-623ECC11E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937463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317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2000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126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300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 ) E9A06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444632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5C64D-FB82-43B6-A4E0-EEF64AA87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isotropic radiated power of a repeater station with 200 watts transmitter power output, 2 dB feed line loss, 2.8 dB duplexer loss, 1.2 dB circulator loss and 7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dBi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04351-9411-443A-B7C3-6292B394B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159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252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632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63.2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E9A07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2951835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5C64D-FB82-43B6-A4E0-EEF64AA87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isotropic radiated power of a repeater station with 200 watts transmitter power output, 2 dB feed line loss, 2.8 dB duplexer loss, 1.2 dB circulator loss and 7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dBi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04351-9411-443A-B7C3-6292B394B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159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252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632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63.2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E9A07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3458388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8197B-7E49-4E9C-9F9D-91F417E3F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antenna bandwidth?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0A6BB-39AF-461C-9A1A-261A0FD674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Antenna length divided by the number of elements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frequency range over which an antenna satisfies a performance requirement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angle between the half-power radiation points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angle formed between two imaginary lines drawn through the element ends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E9A08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1911286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97705-5DFC-4CC2-8B48-CB5321B7A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antenna bandwidth?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AC2F7B-8E65-46EB-A4C0-2BFF124687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Antenna length divided by the number of elements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frequency range over which an antenna satisfies a performance requirement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angle between the half-power radiation points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angle formed between two imaginary lines drawn through the element ends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E9A08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38241163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7F0DF-469B-4832-B2AC-92F1FD86D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antenna efficiency?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9F03DA-2A0F-4507-8F32-ACE40CB06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Radiation resistance divided by transmission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Radiation resistance divided by total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Total resistance divided by radiation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Effective radiated power divided by transmitter output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E9A09 ECLM Page (9 - 6)</a:t>
            </a:r>
          </a:p>
        </p:txBody>
      </p:sp>
    </p:spTree>
    <p:extLst>
      <p:ext uri="{BB962C8B-B14F-4D97-AF65-F5344CB8AC3E}">
        <p14:creationId xmlns:p14="http://schemas.microsoft.com/office/powerpoint/2010/main" val="3956278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F8528-33BA-4D38-B7D7-A32FA059C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antenna efficiency?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A5E8E-2A4A-40A7-B6DB-8086049A0E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Radiation resistance divided by transmission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Radiation resistance divided by total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Total resistance divided by radiation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Effective radiated power divided by transmitter output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E9A09 ECLM Page (9 - 6)</a:t>
            </a:r>
          </a:p>
        </p:txBody>
      </p:sp>
    </p:spTree>
    <p:extLst>
      <p:ext uri="{BB962C8B-B14F-4D97-AF65-F5344CB8AC3E}">
        <p14:creationId xmlns:p14="http://schemas.microsoft.com/office/powerpoint/2010/main" val="1475285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34FE6-1F02-493D-B6C1-08240580C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improves the efficiency of a ground-mounted quarter-wave vertical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B861E-D925-493C-BA01-9EA2B13537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Installing a radial system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Isolating the coax shield from ground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Shortening the radiating element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E9A10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2123475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FE8BA-391E-4C51-AFFC-EE4EDFD77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improves the efficiency of a ground-mounted quarter-wave vertical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8131EA-F60A-454F-89AE-C674DD57B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Installing a radial system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Isolating the coax shield from ground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Shortening the radiating element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E9A10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7193776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05D0-1CF0-4664-A86B-246BF7751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factors determines ground losses for a ground-mounted vertical antenna operating in the 3 MHz to 30 MHz range?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40199C-5857-4F76-835D-99BACAFC1F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standing wave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Distance from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Soil conductivity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Take-off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E9A11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300665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05D0-1CF0-4664-A86B-246BF7751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factors determines ground losses for a ground-mounted vertical antenna operating in the 3 MHz to 30 MHz range?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40199C-5857-4F76-835D-99BACAFC1F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standing wave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Distance from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Soil conductivity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Take-off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E9A11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1933659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2B841-8F53-4AB6-A041-2BF9CBC24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gain does an antenna have compared to a 1/2-wavelength dipole when it has 6 dB gain over an isotropic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510244-8F8C-4477-B7C7-2D48B605A7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3.85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6.0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8.15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2.79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E9A12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2278538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35BB-F72E-41AE-B731-47F43B7D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gain does an antenna have compared to a 1/2-wavelength dipole when it has 6 dB gain over an isotropic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EF0355-08A7-4038-8C1A-F068B7EC28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3.85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6.0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8.15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2.79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E9A12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36003968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BBB48-1583-4A10-829A-9E3AD48FC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term describes station output, taking into account all gains and losses?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8B265-DE90-49BA-AB4A-12F1EB627E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Half-power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Effective radiated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Apparent power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E9A13 ECLM Page (9 - 23)</a:t>
            </a:r>
          </a:p>
        </p:txBody>
      </p:sp>
    </p:spTree>
    <p:extLst>
      <p:ext uri="{BB962C8B-B14F-4D97-AF65-F5344CB8AC3E}">
        <p14:creationId xmlns:p14="http://schemas.microsoft.com/office/powerpoint/2010/main" val="21235774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C5C4E-492F-4B5B-8BB0-1A5F49539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term describes station output, taking into account all gains and losses?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55C40-AA65-450F-82AE-F4165492F6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Half-power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Effective radiated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Apparent power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  ) E9A13 ECLM Page (9 - 23)</a:t>
            </a:r>
          </a:p>
        </p:txBody>
      </p:sp>
    </p:spTree>
    <p:extLst>
      <p:ext uri="{BB962C8B-B14F-4D97-AF65-F5344CB8AC3E}">
        <p14:creationId xmlns:p14="http://schemas.microsoft.com/office/powerpoint/2010/main" val="1245804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6289B-D0BE-4922-85E4-234826C5E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the antenna radiation pattern shown in Figure E9-1, what is the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beamwidth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ABC16-BC2F-4EA3-B1BC-C9FBF96BB9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75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50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E9B01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3791257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127BC-A95F-4342-858D-659C79EB9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isotropic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C7C75-84F5-473F-BD17-5D5078D118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grounded antenna used to measure Earth conductivity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horizontally polarized antenna used to compare Yagi antennas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theoretical, omnidirectional antenna used as a reference for antenna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spacecraft antenna used to direct signals toward the Earth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E9A01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17550833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CBE49-8725-4330-A64B-397A44D90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the antenna radiation pattern shown in Figure E9-1, what is the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beamwidth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93B4AA-5D9F-4680-B3F9-BAAD707172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75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50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E9B01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18608405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AB8D9-1DF4-4900-A6EB-40D1B6687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the antenna radiation pattern shown in Figure E9-1, what is the front-to-back ratio?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7E7C9-B5A9-4A86-8DE1-91D5F5BF6A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36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18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14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E9B02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42558344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2CD40-76C3-44F8-A486-AE7FCFABD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the antenna radiation pattern shown in Figure E9-1, what is the front-to-back ratio?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436939-F59E-4673-A854-8AD9B21414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36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18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14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E9B02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41834610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CFC7F-9525-4E66-B0BE-6AA5148BE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the antenna radiation pattern shown in Figure E9-1, what is the front-to-side ratio?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BE6AB6-80EA-47B2-8B60-ED23FB79E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12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18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24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E9B03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5621585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04609-146D-4FF9-8456-45ECB7341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the antenna radiation pattern shown in Figure E9-1, what is the front-to-side ratio?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8D0D9-3C9B-442F-A476-AA5A7FB3AE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12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18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24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E9B03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10256299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56E19-9B4D-4230-83AD-DF6EBB253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front-to-back ratio of the radiation pattern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0FB750-633B-4DCD-8B7A-608024A13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28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38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E9B04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23478881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CAFF3-7D96-4725-A11E-3DFF1E5A5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front-to-back ratio of the radiation pattern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7C61D-8CF6-43C9-BB2C-7699B71612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28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38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E9B04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23518593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9069-AF12-40FD-8291-46B422DB0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antenna pattern is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D9D7DC-FC0C-4441-AE81-34F00617B4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Elevation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Azimuth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Radiation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Polarization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E9B05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10698957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715C1-F11D-42CB-B5CA-6867C0897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antenna pattern is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251BD5-EC7B-4454-BE08-CAE855F2AC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Elevation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Azimuth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Radiation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Polarization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E9B05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42127511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05CF4-0C0F-4921-BE9A-71C463781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elevation angle of peak response in the antenna radiation pattern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84A800-7B1C-4864-BF20-96758CBF12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7.5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E9B06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2933511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3E8EA-F3A1-4D24-8814-D5D90FD84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isotropic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C7CE43-C20F-4164-B22B-8E69EEC70A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grounded antenna used to measure Earth conductivity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horizontally polarized antenna used to compare Yagi antennas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theoretical, omnidirectional antenna used as a reference for antenna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spacecraft antenna used to direct signals toward the Earth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E9A01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41847881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9F926-5A95-4D0B-99E9-D98D198D6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elevation angle of peak response in the antenna radiation pattern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C8555-8E7B-4133-B964-A586C87811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7.5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E9B06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9384993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5A27F-D3C9-4411-A3D3-5077B0C14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54480"/>
            <a:ext cx="8763000" cy="1097280"/>
          </a:xfrm>
        </p:spPr>
        <p:txBody>
          <a:bodyPr/>
          <a:lstStyle/>
          <a:p>
            <a:r>
              <a:rPr lang="en-US" sz="2800" b="0" i="0" u="none" strike="noStrike" baseline="0" dirty="0">
                <a:latin typeface="Calibri" panose="020F0502020204030204" pitchFamily="34" charset="0"/>
              </a:rPr>
              <a:t>How does the total amount of radiation emitted by a directional gain antenna compare with the total amount of radiation emitted from a theoretical isotropic antenna, assuming each is driven by the same amount of power?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2AA59-3D9D-45BA-9DAC-70D27A588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352800"/>
            <a:ext cx="8229600" cy="3047999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total amount of radiation from the directional antenna is increased by the gain of the antenna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total amount of radiation from the directional antenna is stronger by its front to back ratio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They are the same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radiation from the isotropic antenna is 2.15 dB stronger than that from the directional antenna 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E9B07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16150182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5A27F-D3C9-4411-A3D3-5077B0C14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54480"/>
            <a:ext cx="8763000" cy="1097280"/>
          </a:xfrm>
        </p:spPr>
        <p:txBody>
          <a:bodyPr/>
          <a:lstStyle/>
          <a:p>
            <a:r>
              <a:rPr lang="en-US" sz="2800" b="0" i="0" u="none" strike="noStrike" baseline="0" dirty="0">
                <a:latin typeface="Calibri" panose="020F0502020204030204" pitchFamily="34" charset="0"/>
              </a:rPr>
              <a:t>How does the total amount of radiation emitted by a directional gain antenna compare with the total amount of radiation emitted from a theoretical isotropic antenna, assuming each is driven by the same amount of power?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2AA59-3D9D-45BA-9DAC-70D27A588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352800"/>
            <a:ext cx="8229600" cy="3047999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total amount of radiation from the directional antenna is increased by the gain of the antenna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total amount of radiation from the directional antenna is stronger by its front to back ratio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They are the same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radiation from the isotropic antenna is 2.15 dB stronger than that from the directional antenna 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(C) E9B07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7079896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5BB4C-1CEA-44CF-8F1C-DDE917FD3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far field of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6F905-A6F2-42CA-B8F5-776A53F370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region of the ionosphere where radiated power is not refracted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region where radiated power dissipates over a specified time period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region where radiated field strengths are constant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region where the shape of the antenna pattern is independent of distance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E9B08 ECLM Page (9 - 2)</a:t>
            </a:r>
          </a:p>
        </p:txBody>
      </p:sp>
    </p:spTree>
    <p:extLst>
      <p:ext uri="{BB962C8B-B14F-4D97-AF65-F5344CB8AC3E}">
        <p14:creationId xmlns:p14="http://schemas.microsoft.com/office/powerpoint/2010/main" val="27358754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1FD04-5B1A-4685-AB77-4F2D1D976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far field of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4750ED-CEA6-4DB3-AF27-09328EFF7C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region of the ionosphere where radiated power is not refracted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region where radiated power dissipates over a specified time period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region where radiated field strengths are constant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region where the shape of the antenna pattern is independent of distance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E9B08 ECLM Page (9 - 2)</a:t>
            </a:r>
          </a:p>
        </p:txBody>
      </p:sp>
    </p:spTree>
    <p:extLst>
      <p:ext uri="{BB962C8B-B14F-4D97-AF65-F5344CB8AC3E}">
        <p14:creationId xmlns:p14="http://schemas.microsoft.com/office/powerpoint/2010/main" val="30407280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C655B-FA76-475B-98A8-85D96578E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computer program technique is commonly used for modeling antennas?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7A315-DF17-40EC-824C-1C943F79E6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Graphical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Method of Moments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Mutual impedance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Calculus differentiation with respect to physical properties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E9B09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80687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87845-CFE2-49F2-86AE-BAF2B3A5E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computer program technique is commonly used for modeling antennas?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FDAE68-844E-41E1-93A8-D3175DA58C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Graphical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Method of Moments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Mutual impedance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Calculus differentiation with respect to physical properties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E9B09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2851083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A20B8-32A1-496B-A0D4-7AF17D442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principle of a Method of Moments analysis?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674E0-1DEF-4D0A-9919-D6D1E2946D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wire is modeled as a series of segments, each having a uniform value of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wire is modeled as a single sine-wave current generator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wire is modeled as a single sine-wave voltage source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wire is modeled as a series of segments, each having a distinct value of voltage across it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E9B10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26498066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15ED7-F16C-4313-AC4B-540660E04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principle of a Method of Moments analysis?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0E3F4-1EBE-4D4C-B7EC-8223F6ABC4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wire is modeled as a series of segments, each having a uniform value of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wire is modeled as a single sine-wave current generator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wire is modeled as a single sine-wave voltage source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wire is modeled as a series of segments, each having a distinct value of voltage across it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E9B10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36700936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E224A-A1E4-42AA-BFC7-72902DBBC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disadvantage of decreasing the number of wire segments in an antenna model below 10 segments per half-wavelength?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AE12E-C2BC-4888-B4BD-F5ED160952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Ground conductivity will not be accurately modeled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resulting design will favor radiation of harmonic energy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computed feed point impedance may be incorrect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antenna will become mechanically unstable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E9B11 ECLM Page (9 - 41)</a:t>
            </a:r>
          </a:p>
        </p:txBody>
      </p:sp>
    </p:spTree>
    <p:extLst>
      <p:ext uri="{BB962C8B-B14F-4D97-AF65-F5344CB8AC3E}">
        <p14:creationId xmlns:p14="http://schemas.microsoft.com/office/powerpoint/2010/main" val="3377872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D2EC2-13E7-406E-B037-EC0C5A538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radiated power relative to a dipole of a repeater station with 150 watts transmitter power output, 2 dB feed line loss, 2.2 dB duplexer loss, and 7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D5EB52-03A0-43A9-810E-80B736D3A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1977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78.7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420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286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E9A02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300121044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1057A-FBF0-4D52-82C9-6C8198877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disadvantage of decreasing the number of wire segments in an antenna model below 10 segments per half-wavelength?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28866-D5EA-4667-8276-43E6D23F43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Ground conductivity will not be accurately modeled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resulting design will favor radiation of harmonic energy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computed feed point impedance may be incorrect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antenna will become mechanically unstable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E9B11 ECLM Page (9 - 41)</a:t>
            </a:r>
          </a:p>
        </p:txBody>
      </p:sp>
    </p:spTree>
    <p:extLst>
      <p:ext uri="{BB962C8B-B14F-4D97-AF65-F5344CB8AC3E}">
        <p14:creationId xmlns:p14="http://schemas.microsoft.com/office/powerpoint/2010/main" val="21986806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0B788-B377-409B-9E77-379906397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1/2-wavelength apart and fed 180 degrees out of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DE0AF-6BB9-4CF7-B34C-39B95649C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474721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Omni-directional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figure-8 oriented along the axis of the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E9C01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14772280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0B788-B377-409B-9E77-379906397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1/2-wavelength apart and fed 180 degrees out of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DE0AF-6BB9-4CF7-B34C-39B95649C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474721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Omni-directional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figure-8 oriented along the axis of the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E9C01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14743346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7F736-60CB-437B-8B42-2945C95E0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1/4-wavelength apart and fed 90 degrees out of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18570F-0A2E-494A-9F5E-07AAAE967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7964" y="36576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figure-8 end-fire along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Omni-directional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E9C02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25677550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7F736-60CB-437B-8B42-2945C95E0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1/4-wavelength apart and fed 90 degrees out of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18570F-0A2E-494A-9F5E-07AAAE967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7964" y="36576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figure-8 end-fire along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Omni-directional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E9C02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34877919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E9A38-7E35-4ED5-9EC8-6A6D3973E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1/2-wavelength apart and fed in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F9AD0B-54F7-4A4D-9AA6-44ACC963F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Omni-directional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Figure-8 end-fire along the axis of the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E9C03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35197366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F6EF1-B4EA-4056-9021-79EAF7C91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1/2-wavelength apart and fed in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1691C2-44FB-4210-A3FF-8D31E39A5E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Omni-directional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Figure-8 end-fire along the axis of the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E9C03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140122631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4D7B6-9DE6-401F-B3B3-67096F285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to the radiation pattern of an unterminated long wire antenna as the wire length is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BC5267-F103-4706-8AD8-C9BE3C1409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lobes become more perpendicular to the wire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lobes align more in the direction of the wire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vertical angle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front-to-back ratio decreases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E9C04 ECLM Page (9 - 14)</a:t>
            </a:r>
          </a:p>
        </p:txBody>
      </p:sp>
    </p:spTree>
    <p:extLst>
      <p:ext uri="{BB962C8B-B14F-4D97-AF65-F5344CB8AC3E}">
        <p14:creationId xmlns:p14="http://schemas.microsoft.com/office/powerpoint/2010/main" val="406085581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BF04A-81E7-475A-95CC-DB19C8EE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to the radiation pattern of an unterminated long wire antenna as the wire length is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97E78-719F-420D-8D66-F6CF07F2DA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lobes become more perpendicular to the wire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lobes align more in the direction of the wire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vertical angle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front-to-back ratio decreases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E9C04 ECLM Page (9 - 14)</a:t>
            </a:r>
          </a:p>
        </p:txBody>
      </p:sp>
    </p:spTree>
    <p:extLst>
      <p:ext uri="{BB962C8B-B14F-4D97-AF65-F5344CB8AC3E}">
        <p14:creationId xmlns:p14="http://schemas.microsoft.com/office/powerpoint/2010/main" val="197401321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EB2BA-0D3A-408E-BEC9-0452CB8E5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type of OCFD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9ED979-F533-42B5-A050-6E8CC3165D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dipole fed approximately 1/3 the way from one end with a 4:1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balun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to provide multiband operation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remotely tunable dipole antenna using orthogonally controlled frequency diversity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folded dipole center-fed with 300-ohm transmission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multiband dipole antenna using one-way circular polarization for frequency diversity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E9C05 ECLM Page (9 - 12)</a:t>
            </a:r>
          </a:p>
        </p:txBody>
      </p:sp>
    </p:spTree>
    <p:extLst>
      <p:ext uri="{BB962C8B-B14F-4D97-AF65-F5344CB8AC3E}">
        <p14:creationId xmlns:p14="http://schemas.microsoft.com/office/powerpoint/2010/main" val="4225055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D2EC2-13E7-406E-B037-EC0C5A538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radiated power relative to a dipole of a repeater station with 150 watts transmitter power output, 2 dB feed line loss, 2.2 dB duplexer loss, and 7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D5EB52-03A0-43A9-810E-80B736D3A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1977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78.7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420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286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E9A02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50974644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12946-8E8E-499D-953B-C4BF0F2DF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type of OCFD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C94E49-2487-4511-9BA7-11AAE8C436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dipole fed approximately 1/3 the way from one end with a 4:1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balun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to provide multiband operation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remotely tunable dipole antenna using orthogonally controlled frequency diversity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folded dipole center-fed with 300-ohm transmission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multiband dipole antenna using one-way circular polarization for frequency diversity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E9C05 ECLM Page (9 - 12)</a:t>
            </a:r>
          </a:p>
        </p:txBody>
      </p:sp>
    </p:spTree>
    <p:extLst>
      <p:ext uri="{BB962C8B-B14F-4D97-AF65-F5344CB8AC3E}">
        <p14:creationId xmlns:p14="http://schemas.microsoft.com/office/powerpoint/2010/main" val="27648361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50E7D-FAC7-4DFC-A951-478CC9E77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 of adding a terminating resistor to a rhombic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19571-A3FB-42E5-A037-842758A63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reflects the standing waves on the antenna elements back to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changes the radiation pattern from bidirectional to unidirectional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changes the radiation pattern from horizontal to vertical polarization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decreases the ground loss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E9C06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1972466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6FB41-6E78-490F-A1E2-8B95ECF45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 of adding a terminating resistor to a rhombic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BF4A7-9F32-4DEB-8E99-676FAB86D8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reflects the standing waves on the antenna elements back to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changes the radiation pattern from bidirectional to unidirectional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changes the radiation pattern from horizontal to vertical polarization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decreases the ground loss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E9C06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399352661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76A53-6B40-4198-8E43-C143B9087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feed point impedance at the center of a two-wire folded dipole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6D30AE-28CC-4E86-A14C-FE4F15DA3C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72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450 ohms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E9C07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2945422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6CD49-2CA6-4A6C-B0CB-B4C1698B6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feed point impedance at the center of a two-wire folded dipole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CAE423-A50E-44F2-88D4-3F6E939E56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72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450 ohms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E9C07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114798027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131B3-55FD-4512-A34E-6222FB28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folded dipole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CAFFD5-CA76-42C6-A6C8-410E8B04E3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dipole one-quarter wavelength long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type of ground-plane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half-wave dipole with an additional parallel wire connecting its two ends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dipole configured to provide forward gain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E9C08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74813388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8F943-72FF-46FC-B9CF-86A3E1E22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folded dipole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0070E-8CCB-4F91-8CAA-94497C576B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dipole one-quarter wavelength long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type of ground-plane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half-wave dipole with an additional parallel wire connecting its two ends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dipole configured to provide forward gain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E9C08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52272173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0C3EC-6B7B-48E2-81D4-D00794A33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G5RV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7CD62-43EA-4C82-8CCA-745EE60D7A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multi-band dipole antenna fed with coax and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balun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through a selected length of open wire transmission line</a:t>
            </a:r>
          </a:p>
          <a:p>
            <a:r>
              <a:rPr lang="it-IT" b="0" i="0" u="none" strike="noStrike" baseline="0" dirty="0">
                <a:latin typeface="Calibri" panose="020F0502020204030204" pitchFamily="34" charset="0"/>
              </a:rPr>
              <a:t>B. A multi-band trap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phased array antenna consisting of multiple loops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wide band dipole using shorted coaxial cable for the radiating elements and fed with a 4:1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balun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E9C09 ECLM Page (9 - 11)</a:t>
            </a:r>
          </a:p>
        </p:txBody>
      </p:sp>
    </p:spTree>
    <p:extLst>
      <p:ext uri="{BB962C8B-B14F-4D97-AF65-F5344CB8AC3E}">
        <p14:creationId xmlns:p14="http://schemas.microsoft.com/office/powerpoint/2010/main" val="324767469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EF4C3-7238-4C7A-8F12-4637AD6B0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G5RV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475D28-76DB-40B5-9C7B-FB3D2D59A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multi-band dipole antenna fed with coax and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balun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through a selected length of open wire transmission line</a:t>
            </a:r>
          </a:p>
          <a:p>
            <a:r>
              <a:rPr lang="it-IT" b="0" i="0" u="none" strike="noStrike" baseline="0" dirty="0">
                <a:latin typeface="Calibri" panose="020F0502020204030204" pitchFamily="34" charset="0"/>
              </a:rPr>
              <a:t>B. A multi-band trap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phased array antenna consisting of multiple loops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wide band dipole using shorted coaxial cable for the radiating elements and fed with a 4:1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balun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E9C09 ECLM Page (9 - 11)</a:t>
            </a:r>
          </a:p>
        </p:txBody>
      </p:sp>
    </p:spTree>
    <p:extLst>
      <p:ext uri="{BB962C8B-B14F-4D97-AF65-F5344CB8AC3E}">
        <p14:creationId xmlns:p14="http://schemas.microsoft.com/office/powerpoint/2010/main" val="393141245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59A36-E835-4DC9-BD72-DDA148BAD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Zepp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D5E01-F7BB-4923-96C7-2D4B3FFFEE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dipole constructed from zip cord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end fed dipole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omni-directional antenna commonly used for satellite communications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vertical array capable of quickly changing the direction of maximum radiation by changing phasing lines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E9C10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3140517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2876F-FE3E-4294-B0B1-E78F26AA7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resistance of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05D4C-E91B-4762-8D66-C8C095DB2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combined losses of the antenna elements and feed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specific impedance of the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value of a resistance that would dissipate the same amount of power as that radiated from an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resistance in the atmosphere that an antenna must overcome to be able to radiate a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E9A03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54178368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1FD91-7965-447A-B826-F14CD900D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Zepp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935C66-7235-46B5-90B6-4F5E4474F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dipole constructed from zip cord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end fed dipole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omni-directional antenna commonly used for satellite communications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vertical array capable of quickly changing the direction of maximum radiation by changing phasing lines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E9C10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322895117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8B2D5-F81B-4715-A4E2-1526023F2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the far-field elevation pattern of a vertically polarized antenna affected by being mounted over seawater versus soil?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E469C-15AD-441A-A68B-F978F30144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low-angle radiation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Additional higher vertical angle lobes will appear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Fewer vertical lobes will be present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low-angle radiation increases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E9C11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246986886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24D6B-2064-4C11-B206-02DD11B4D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the far-field elevation pattern of a vertically polarized antenna affected by being mounted over seawater versus soil?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DE307-F450-4266-8CD9-9C40CDCF37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low-angle radiation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Additional higher vertical angle lobes will appear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Fewer vertical lobes will be present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low-angle radiation increases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E9C11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407034465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E2987-75DE-458E-86F1-D1B9683F2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an Extended Double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Zepp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87E568-AF4B-4576-8290-85F372C1A2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wideband vertical antenna constructed from precisely tapered aluminum tubing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portable antenna erected using two push support poles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center fed 1.25 wavelength antenna (two 5/8 wave elements in phase)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end fed folded dipole antenna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E9C12 ECLM Page (9 - 11)</a:t>
            </a:r>
          </a:p>
        </p:txBody>
      </p:sp>
    </p:spTree>
    <p:extLst>
      <p:ext uri="{BB962C8B-B14F-4D97-AF65-F5344CB8AC3E}">
        <p14:creationId xmlns:p14="http://schemas.microsoft.com/office/powerpoint/2010/main" val="126445518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8FFDD-1870-4E56-8FFD-97A908F43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an Extended Double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Zepp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90A76-6FE5-462A-8A19-15DABC6E98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wideband vertical antenna constructed from precisely tapered aluminum tubing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portable antenna erected using two push support poles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center fed 1.25 wavelength antenna (two 5/8 wave elements in phase)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end fed folded dipole antenna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E9C12 ECLM Page (9 - 11)</a:t>
            </a:r>
          </a:p>
        </p:txBody>
      </p:sp>
    </p:spTree>
    <p:extLst>
      <p:ext uri="{BB962C8B-B14F-4D97-AF65-F5344CB8AC3E}">
        <p14:creationId xmlns:p14="http://schemas.microsoft.com/office/powerpoint/2010/main" val="26762091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6BA88-933E-4980-83D9-7109AA02F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radiation pattern of a horizontally polarized 3-element beam antenna vary with increasing height above ground?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66FC44-0D09-450C-8CE0-C58F2EE056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takeoff angle of the lowest elevation lobe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takeoff angle of the lowest elevation lobe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horizontal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beamwidth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horizontal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beamwidth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decreases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E9C13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406847969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C2047-5E45-40AC-B023-8E44EC373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radiation pattern of a horizontally polarized 3-element beam antenna vary with increasing height above ground?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C1AB6-CB63-47EE-96A9-58BBABFAFC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takeoff angle of the lowest elevation lobe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takeoff angle of the lowest elevation lobe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horizontal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beamwidth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horizontal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beamwidth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decreases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E9C13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120713284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7A606-37A6-4CB3-AB06-D4B9B6108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54480"/>
            <a:ext cx="8610600" cy="10972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performance of a horizontally polarized antenna mounted on the side of a hill compare with the same antenna mounted on flat ground?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80051D-B5E2-4C72-84F2-A70D287013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200400"/>
            <a:ext cx="8229600" cy="301752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main lobe takeoff angle increases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main lobe takeoff angle decreases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horizontal beamwidth decreases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horizontal beamwidth increases in the uphill direction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E9C14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426621026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7A606-37A6-4CB3-AB06-D4B9B6108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54480"/>
            <a:ext cx="8610600" cy="10972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performance of a horizontally polarized antenna mounted on the side of a hill compare with the same antenna mounted on flat ground?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80051D-B5E2-4C72-84F2-A70D287013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200400"/>
            <a:ext cx="8229600" cy="301752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main lobe takeoff angle increases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main lobe takeoff angle decreases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horizontal beamwidth decreases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horizontal beamwidth increases in the uphill direction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E9C14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913009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95CE1-C397-430D-8C32-4B7527B10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resistance of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3C95D-73D4-41A4-92D5-1526EBBE49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combined losses of the antenna elements and feed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specific impedance of the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value of a resistance that would dissipate the same amount of power as that radiated from an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resistance in the atmosphere that an antenna must overcome to be able to radiate a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E9A03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681357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2C557-EF85-43D8-8BF2-5556045D9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factors affect the feed point impedance of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C0600B-4372-4BA5-806A-20B000F52A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Transmission line length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Antenna height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settings of an antenna tuner at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input power level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E9A04 ECLM Page (9 - 6)</a:t>
            </a:r>
          </a:p>
        </p:txBody>
      </p:sp>
    </p:spTree>
    <p:extLst>
      <p:ext uri="{BB962C8B-B14F-4D97-AF65-F5344CB8AC3E}">
        <p14:creationId xmlns:p14="http://schemas.microsoft.com/office/powerpoint/2010/main" val="689041462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118</TotalTime>
  <Words>4486</Words>
  <Application>Microsoft Office PowerPoint</Application>
  <PresentationFormat>On-screen Show (4:3)</PresentationFormat>
  <Paragraphs>459</Paragraphs>
  <Slides>78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2" baseType="lpstr">
      <vt:lpstr>Arial</vt:lpstr>
      <vt:lpstr>Calibri</vt:lpstr>
      <vt:lpstr>Times New Roman</vt:lpstr>
      <vt:lpstr>Module Theme</vt:lpstr>
      <vt:lpstr>PowerPoint Presentation</vt:lpstr>
      <vt:lpstr>PowerPoint Presentation</vt:lpstr>
      <vt:lpstr>What is an isotropic antenna?</vt:lpstr>
      <vt:lpstr>What is an isotropic antenna?</vt:lpstr>
      <vt:lpstr>What is the effective radiated power relative to a dipole of a repeater station with 150 watts transmitter power output, 2 dB feed line loss, 2.2 dB duplexer loss, and 7 dBd antenna gain?</vt:lpstr>
      <vt:lpstr>What is the effective radiated power relative to a dipole of a repeater station with 150 watts transmitter power output, 2 dB feed line loss, 2.2 dB duplexer loss, and 7 dBd antenna gain?</vt:lpstr>
      <vt:lpstr>What is the radiation resistance of an antenna?</vt:lpstr>
      <vt:lpstr>What is the radiation resistance of an antenna?</vt:lpstr>
      <vt:lpstr>Which of the following factors affect the feed point impedance of an antenna?</vt:lpstr>
      <vt:lpstr>Which of the following factors affect the feed point impedance of an antenna?</vt:lpstr>
      <vt:lpstr>What is included in the total resistance of an antenna system?</vt:lpstr>
      <vt:lpstr>What is included in the total resistance of an antenna system?</vt:lpstr>
      <vt:lpstr>What is the effective radiated power relative to a dipole of a repeater station with 200 watts transmitter power output, 4 dB feed line loss, 3.2 dB duplexer loss, 0.8 dB circulator loss, and 10 dBd antenna gain?</vt:lpstr>
      <vt:lpstr>What is the effective radiated power relative to a dipole of a repeater station with 200 watts transmitter power output, 4 dB feed line loss, 3.2 dB duplexer loss, 0.8 dB circulator loss, and 10 dBd antenna gain?</vt:lpstr>
      <vt:lpstr>What is the effective isotropic radiated power of a repeater station with 200 watts transmitter power output, 2 dB feed line loss, 2.8 dB duplexer loss, 1.2 dB circulator loss and 7 dBi antenna gain?</vt:lpstr>
      <vt:lpstr>What is the effective isotropic radiated power of a repeater station with 200 watts transmitter power output, 2 dB feed line loss, 2.8 dB duplexer loss, 1.2 dB circulator loss and 7 dBi antenna gain?</vt:lpstr>
      <vt:lpstr>What is antenna bandwidth?</vt:lpstr>
      <vt:lpstr>What is antenna bandwidth?</vt:lpstr>
      <vt:lpstr>What is antenna efficiency?</vt:lpstr>
      <vt:lpstr>What is antenna efficiency?</vt:lpstr>
      <vt:lpstr>Which of the following improves the efficiency of a ground-mounted quarter-wave vertical antenna?</vt:lpstr>
      <vt:lpstr>Which of the following improves the efficiency of a ground-mounted quarter-wave vertical antenna?</vt:lpstr>
      <vt:lpstr>Which of the following factors determines ground losses for a ground-mounted vertical antenna operating in the 3 MHz to 30 MHz range?</vt:lpstr>
      <vt:lpstr>Which of the following factors determines ground losses for a ground-mounted vertical antenna operating in the 3 MHz to 30 MHz range?</vt:lpstr>
      <vt:lpstr>How much gain does an antenna have compared to a 1/2-wavelength dipole when it has 6 dB gain over an isotropic antenna?</vt:lpstr>
      <vt:lpstr>How much gain does an antenna have compared to a 1/2-wavelength dipole when it has 6 dB gain over an isotropic antenna?</vt:lpstr>
      <vt:lpstr>What term describes station output, taking into account all gains and losses?</vt:lpstr>
      <vt:lpstr>What term describes station output, taking into account all gains and losses?</vt:lpstr>
      <vt:lpstr>In the antenna radiation pattern shown in Figure E9-1, what is the beamwidth?</vt:lpstr>
      <vt:lpstr>In the antenna radiation pattern shown in Figure E9-1, what is the beamwidth?</vt:lpstr>
      <vt:lpstr>In the antenna radiation pattern shown in Figure E9-1, what is the front-to-back ratio?</vt:lpstr>
      <vt:lpstr>In the antenna radiation pattern shown in Figure E9-1, what is the front-to-back ratio?</vt:lpstr>
      <vt:lpstr>In the antenna radiation pattern shown in Figure E9-1, what is the front-to-side ratio?</vt:lpstr>
      <vt:lpstr>In the antenna radiation pattern shown in Figure E9-1, what is the front-to-side ratio?</vt:lpstr>
      <vt:lpstr>What is the front-to-back ratio of the radiation pattern shown in Figure E9-2?</vt:lpstr>
      <vt:lpstr>What is the front-to-back ratio of the radiation pattern shown in Figure E9-2?</vt:lpstr>
      <vt:lpstr>What type of antenna pattern is shown in Figure E9-2?</vt:lpstr>
      <vt:lpstr>What type of antenna pattern is shown in Figure E9-2?</vt:lpstr>
      <vt:lpstr>What is the elevation angle of peak response in the antenna radiation pattern shown in Figure E9-2?</vt:lpstr>
      <vt:lpstr>What is the elevation angle of peak response in the antenna radiation pattern shown in Figure E9-2?</vt:lpstr>
      <vt:lpstr>How does the total amount of radiation emitted by a directional gain antenna compare with the total amount of radiation emitted from a theoretical isotropic antenna, assuming each is driven by the same amount of power?</vt:lpstr>
      <vt:lpstr>How does the total amount of radiation emitted by a directional gain antenna compare with the total amount of radiation emitted from a theoretical isotropic antenna, assuming each is driven by the same amount of power?</vt:lpstr>
      <vt:lpstr>What is the far field of an antenna?</vt:lpstr>
      <vt:lpstr>What is the far field of an antenna?</vt:lpstr>
      <vt:lpstr>What type of computer program technique is commonly used for modeling antennas?</vt:lpstr>
      <vt:lpstr>What type of computer program technique is commonly used for modeling antennas?</vt:lpstr>
      <vt:lpstr>What is the principle of a Method of Moments analysis?</vt:lpstr>
      <vt:lpstr>What is the principle of a Method of Moments analysis?</vt:lpstr>
      <vt:lpstr>What is a disadvantage of decreasing the number of wire segments in an antenna model below 10 segments per half-wavelength?</vt:lpstr>
      <vt:lpstr>What is a disadvantage of decreasing the number of wire segments in an antenna model below 10 segments per half-wavelength?</vt:lpstr>
      <vt:lpstr>What is the radiation pattern of two 1/4-wavelength vertical antennas spaced 1/2-wavelength apart and fed 180 degrees out of phase?</vt:lpstr>
      <vt:lpstr>What is the radiation pattern of two 1/4-wavelength vertical antennas spaced 1/2-wavelength apart and fed 180 degrees out of phase?</vt:lpstr>
      <vt:lpstr>What is the radiation pattern of two 1/4-wavelength vertical antennas spaced 1/4-wavelength apart and fed 90 degrees out of phase?</vt:lpstr>
      <vt:lpstr>What is the radiation pattern of two 1/4-wavelength vertical antennas spaced 1/4-wavelength apart and fed 90 degrees out of phase?</vt:lpstr>
      <vt:lpstr>What is the radiation pattern of two 1/4-wavelength vertical antennas spaced 1/2-wavelength apart and fed in phase?</vt:lpstr>
      <vt:lpstr>What is the radiation pattern of two 1/4-wavelength vertical antennas spaced 1/2-wavelength apart and fed in phase?</vt:lpstr>
      <vt:lpstr>What happens to the radiation pattern of an unterminated long wire antenna as the wire length is increased?</vt:lpstr>
      <vt:lpstr>What happens to the radiation pattern of an unterminated long wire antenna as the wire length is increased?</vt:lpstr>
      <vt:lpstr>Which of the following is a type of OCFD antenna?</vt:lpstr>
      <vt:lpstr>Which of the following is a type of OCFD antenna?</vt:lpstr>
      <vt:lpstr>What is the effect of adding a terminating resistor to a rhombic antenna?</vt:lpstr>
      <vt:lpstr>What is the effect of adding a terminating resistor to a rhombic antenna?</vt:lpstr>
      <vt:lpstr>What is the approximate feed point impedance at the center of a two-wire folded dipole antenna?</vt:lpstr>
      <vt:lpstr>What is the approximate feed point impedance at the center of a two-wire folded dipole antenna?</vt:lpstr>
      <vt:lpstr>What is a folded dipole antenna?</vt:lpstr>
      <vt:lpstr>What is a folded dipole antenna?</vt:lpstr>
      <vt:lpstr>Which of the following describes a G5RV antenna?</vt:lpstr>
      <vt:lpstr>Which of the following describes a G5RV antenna?</vt:lpstr>
      <vt:lpstr>Which of the following describes a Zepp antenna?</vt:lpstr>
      <vt:lpstr>Which of the following describes a Zepp antenna?</vt:lpstr>
      <vt:lpstr>How is the far-field elevation pattern of a vertically polarized antenna affected by being mounted over seawater versus soil?</vt:lpstr>
      <vt:lpstr>How is the far-field elevation pattern of a vertically polarized antenna affected by being mounted over seawater versus soil?</vt:lpstr>
      <vt:lpstr>Which of the following describes an Extended Double Zepp antenna?</vt:lpstr>
      <vt:lpstr>Which of the following describes an Extended Double Zepp antenna?</vt:lpstr>
      <vt:lpstr>How does the radiation pattern of a horizontally polarized 3-element beam antenna vary with increasing height above ground?</vt:lpstr>
      <vt:lpstr>How does the radiation pattern of a horizontally polarized 3-element beam antenna vary with increasing height above ground?</vt:lpstr>
      <vt:lpstr>How does the performance of a horizontally polarized antenna mounted on the side of a hill compare with the same antenna mounted on flat ground?</vt:lpstr>
      <vt:lpstr>How does the performance of a horizontally polarized antenna mounted on the side of a hill compare with the same antenna mounted on flat ground?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Bickell, Kris, K1BIC</cp:lastModifiedBy>
  <cp:revision>14</cp:revision>
  <dcterms:created xsi:type="dcterms:W3CDTF">2014-03-12T18:09:47Z</dcterms:created>
  <dcterms:modified xsi:type="dcterms:W3CDTF">2020-05-19T14:02:43Z</dcterms:modified>
</cp:coreProperties>
</file>